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45"/>
  </p:notesMasterIdLst>
  <p:handoutMasterIdLst>
    <p:handoutMasterId r:id="rId46"/>
  </p:handoutMasterIdLst>
  <p:sldIdLst>
    <p:sldId id="566" r:id="rId2"/>
    <p:sldId id="599" r:id="rId3"/>
    <p:sldId id="659" r:id="rId4"/>
    <p:sldId id="628" r:id="rId5"/>
    <p:sldId id="641" r:id="rId6"/>
    <p:sldId id="642" r:id="rId7"/>
    <p:sldId id="643" r:id="rId8"/>
    <p:sldId id="644" r:id="rId9"/>
    <p:sldId id="670" r:id="rId10"/>
    <p:sldId id="645" r:id="rId11"/>
    <p:sldId id="671" r:id="rId12"/>
    <p:sldId id="658" r:id="rId13"/>
    <p:sldId id="660" r:id="rId14"/>
    <p:sldId id="661" r:id="rId15"/>
    <p:sldId id="662" r:id="rId16"/>
    <p:sldId id="663" r:id="rId17"/>
    <p:sldId id="646" r:id="rId18"/>
    <p:sldId id="664" r:id="rId19"/>
    <p:sldId id="665" r:id="rId20"/>
    <p:sldId id="666" r:id="rId21"/>
    <p:sldId id="667" r:id="rId22"/>
    <p:sldId id="668" r:id="rId23"/>
    <p:sldId id="657" r:id="rId24"/>
    <p:sldId id="608" r:id="rId25"/>
    <p:sldId id="609" r:id="rId26"/>
    <p:sldId id="610" r:id="rId27"/>
    <p:sldId id="611" r:id="rId28"/>
    <p:sldId id="612" r:id="rId29"/>
    <p:sldId id="613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26" r:id="rId43"/>
    <p:sldId id="583" r:id="rId44"/>
  </p:sldIdLst>
  <p:sldSz cx="9144000" cy="6858000" type="letter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4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558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670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781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6893" algn="l" defTabSz="914223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535"/>
    <a:srgbClr val="FFFFD9"/>
    <a:srgbClr val="EDEE75"/>
    <a:srgbClr val="0000FF"/>
    <a:srgbClr val="E6EDF6"/>
    <a:srgbClr val="007635"/>
    <a:srgbClr val="EAEAEA"/>
    <a:srgbClr val="FFE6E9"/>
    <a:srgbClr val="FFCACA"/>
    <a:srgbClr val="FF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3" autoAdjust="0"/>
    <p:restoredTop sz="87696" autoAdjust="0"/>
  </p:normalViewPr>
  <p:slideViewPr>
    <p:cSldViewPr showGuides="1">
      <p:cViewPr varScale="1">
        <p:scale>
          <a:sx n="103" d="100"/>
          <a:sy n="103" d="100"/>
        </p:scale>
        <p:origin x="-84" y="-348"/>
      </p:cViewPr>
      <p:guideLst>
        <p:guide orient="horz" pos="43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howGuides="1">
      <p:cViewPr varScale="1">
        <p:scale>
          <a:sx n="123" d="100"/>
          <a:sy n="123" d="100"/>
        </p:scale>
        <p:origin x="-660" y="-10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84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A448C742-C260-48EA-BB46-457770EA97FE}" type="datetimeFigureOut">
              <a:rPr lang="en-US"/>
              <a:pPr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A06F955-92DB-47E2-88BC-6C6ADFBA6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4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558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0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1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3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"Divide and conquer", Caesar's other famous quote "I came, I saw, I conquered"</a:t>
            </a:r>
          </a:p>
          <a:p>
            <a:pPr eaLnBrk="1" hangingPunct="1"/>
            <a:r>
              <a:rPr lang="en-US" dirty="0" smtClean="0"/>
              <a:t>Divide-and-conquer idea dates back to Julius Caesar . (100 BCE - 44 BCE). </a:t>
            </a:r>
          </a:p>
          <a:p>
            <a:pPr eaLnBrk="1" hangingPunct="1"/>
            <a:r>
              <a:rPr lang="en-US" dirty="0" smtClean="0"/>
              <a:t>Favorite war tactic was to divide an opposing army in two halves, and then assault one half with his entire 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F955-92DB-47E2-88BC-6C6ADFBA6AA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551E6A7-33D4-4339-81C3-A6141479D88F}" type="datetime1">
              <a:rPr lang="en-US" smtClean="0"/>
              <a:t>3/3/2017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7F09-4E1E-45B1-A7C2-6B5FBF3388FC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D4B0-0AC1-4842-9669-8F0C6EA44AB4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998-0A18-44CE-9024-02F4039E22C9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C0D4-CA4C-4A05-ADF8-4FAF4F0C2924}" type="datetime1">
              <a:rPr lang="en-US" smtClean="0"/>
              <a:t>3/3/2017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7E025C-EB20-4701-98C7-A23A262A1264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98C4-3398-43CE-9B81-471B0160A134}" type="datetime1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BDC4-E5C5-47E4-87CA-C9CD2DDCC40C}" type="datetime1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2990-28BB-41D3-8975-C28316AAB416}" type="datetime1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A05A5-686A-4F3B-82D0-7C3346646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6E85-E7D9-445C-9C18-6B4B758A6CAA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A352A8-471B-4025-8E4A-1E86D0BA6704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B5910DBD-11F7-445A-A11B-60E35C976C45}" type="datetime1">
              <a:rPr lang="en-US" sz="800" smtClean="0">
                <a:solidFill>
                  <a:schemeClr val="accent2"/>
                </a:solidFill>
              </a:rPr>
              <a:t>3/3/2017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395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961" r="10771" b="4762"/>
          <a:stretch/>
        </p:blipFill>
        <p:spPr>
          <a:xfrm>
            <a:off x="-1" y="0"/>
            <a:ext cx="9140825" cy="6858000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19572" y="0"/>
            <a:ext cx="8001000" cy="108874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Calibri" charset="0"/>
              </a:rPr>
              <a:t>Recursion II</a:t>
            </a:r>
            <a:endParaRPr lang="en-US" sz="32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405167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 dirty="0" smtClean="0">
                <a:solidFill>
                  <a:srgbClr val="7F7F7F"/>
                </a:solidFill>
              </a:rPr>
              <a:t>Fundamentals </a:t>
            </a:r>
            <a:r>
              <a:rPr lang="en-US" sz="1200" i="1" dirty="0">
                <a:solidFill>
                  <a:srgbClr val="7F7F7F"/>
                </a:solidFill>
              </a:rPr>
              <a:t>of Computer </a:t>
            </a:r>
            <a:r>
              <a:rPr lang="en-US" sz="1200" i="1" dirty="0" smtClean="0">
                <a:solidFill>
                  <a:srgbClr val="7F7F7F"/>
                </a:solidFill>
              </a:rPr>
              <a:t>Science </a:t>
            </a:r>
          </a:p>
        </p:txBody>
      </p:sp>
    </p:spTree>
    <p:extLst>
      <p:ext uri="{BB962C8B-B14F-4D97-AF65-F5344CB8AC3E}">
        <p14:creationId xmlns:p14="http://schemas.microsoft.com/office/powerpoint/2010/main" val="33767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7044322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mystery(1-2)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</a:t>
            </a:r>
            <a:endParaRPr lang="en-US" i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8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0260940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mystery(1-2)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8155900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3418149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}  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8020590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</a:t>
            </a:r>
            <a:endParaRPr lang="en-US" i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4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416464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 smtClean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0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5320292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}  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3818841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</a:t>
            </a:r>
            <a:endParaRPr lang="en-US" i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6892321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mystery(1-1)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 smtClean="0"/>
              <a:t>0</a:t>
            </a:r>
          </a:p>
          <a:p>
            <a:r>
              <a:rPr lang="en-US" dirty="0"/>
              <a:t>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6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9932245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Recursion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method calling itself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 new way of thinking about a problem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 powerful programming paradigm</a:t>
            </a:r>
          </a:p>
          <a:p>
            <a:r>
              <a:rPr lang="en-US" dirty="0">
                <a:solidFill>
                  <a:srgbClr val="0000FF"/>
                </a:solidFill>
              </a:rPr>
              <a:t>Examples:</a:t>
            </a:r>
          </a:p>
          <a:p>
            <a:pPr lvl="1"/>
            <a:r>
              <a:rPr lang="en-US" dirty="0"/>
              <a:t>Last time:</a:t>
            </a:r>
          </a:p>
          <a:p>
            <a:pPr lvl="2"/>
            <a:r>
              <a:rPr lang="en-US" dirty="0"/>
              <a:t>Factorial, binary search, H-tree, Fibonacci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Today: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Greatest Common Divisor (GCD)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Brownian Motion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39750"/>
            <a:ext cx="2726432" cy="27264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92280" y="1088740"/>
            <a:ext cx="1804631" cy="1825944"/>
            <a:chOff x="3398585" y="3808956"/>
            <a:chExt cx="2200953" cy="2226946"/>
          </a:xfrm>
        </p:grpSpPr>
        <p:grpSp>
          <p:nvGrpSpPr>
            <p:cNvPr id="8" name="Group 7"/>
            <p:cNvGrpSpPr/>
            <p:nvPr/>
          </p:nvGrpSpPr>
          <p:grpSpPr>
            <a:xfrm>
              <a:off x="3758625" y="4175346"/>
              <a:ext cx="1481328" cy="1476164"/>
              <a:chOff x="899592" y="3717032"/>
              <a:chExt cx="1481328" cy="147616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4858874" y="5297820"/>
              <a:ext cx="740664" cy="738082"/>
              <a:chOff x="899592" y="3717032"/>
              <a:chExt cx="1481328" cy="1476164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398585" y="5291470"/>
              <a:ext cx="740664" cy="738082"/>
              <a:chOff x="899592" y="3717032"/>
              <a:chExt cx="1481328" cy="147616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858874" y="3808956"/>
              <a:ext cx="740664" cy="738082"/>
              <a:chOff x="899592" y="3717032"/>
              <a:chExt cx="1481328" cy="147616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398585" y="3815306"/>
              <a:ext cx="740664" cy="738082"/>
              <a:chOff x="899592" y="3717032"/>
              <a:chExt cx="1481328" cy="147616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899592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899592" y="4437112"/>
                <a:ext cx="1481328" cy="83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375756" y="3717032"/>
                <a:ext cx="0" cy="147616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3728848" y="414766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728848" y="562086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205223" y="562721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202048" y="4141315"/>
              <a:ext cx="59622" cy="5962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3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4595937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mystery(1-2)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</a:t>
            </a:r>
            <a:endParaRPr lang="en-US" i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6256857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r>
              <a:rPr lang="en-US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22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2603826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}  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r>
              <a:rPr lang="en-US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5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58286293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}  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722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-1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r>
              <a:rPr lang="en-US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Brownian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6054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odels many natural and artificial phenomenon</a:t>
            </a:r>
          </a:p>
          <a:p>
            <a:pPr lvl="1"/>
            <a:r>
              <a:rPr lang="en-US" dirty="0" smtClean="0"/>
              <a:t>Motion of pollen grains in water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Price of stocks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Rugged shapes of mountains and clouds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 descr="http://upload.wikimedia.org/wikipedia/commons/thumb/c/c2/Brownian_motion_large.gif/220px-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40749"/>
            <a:ext cx="1946312" cy="19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456892"/>
            <a:ext cx="2232248" cy="152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nbb.cornell.edu/neurobio/land/OldStudentProjects/cs490-94to95/nell/pics/cloud3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0" y="4938884"/>
            <a:ext cx="2887945" cy="16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nbb.cornell.edu/neurobio/land/OldStudentProjects/cs490-94to95/nell/pics/fb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58" y="4938885"/>
            <a:ext cx="2870956" cy="16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0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95" y="3300839"/>
            <a:ext cx="4704861" cy="319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Brownian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8780"/>
            <a:ext cx="8229600" cy="19082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Midpoint displacement method:</a:t>
            </a:r>
          </a:p>
          <a:p>
            <a:pPr lvl="1"/>
            <a:r>
              <a:rPr lang="en-US" dirty="0" smtClean="0"/>
              <a:t>Track interval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to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Choose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displacement randomly from Gaussian</a:t>
            </a:r>
          </a:p>
          <a:p>
            <a:pPr lvl="1"/>
            <a:r>
              <a:rPr lang="en-US" dirty="0" smtClean="0"/>
              <a:t>Divide in half,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</a:t>
            </a:r>
            <a:r>
              <a:rPr lang="en-US" dirty="0" smtClean="0"/>
              <a:t>= (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+x</a:t>
            </a:r>
            <a:r>
              <a:rPr lang="en-US" baseline="-25000" dirty="0"/>
              <a:t>1</a:t>
            </a:r>
            <a:r>
              <a:rPr lang="en-US" dirty="0"/>
              <a:t>)/</a:t>
            </a:r>
            <a:r>
              <a:rPr lang="en-US" dirty="0" smtClean="0"/>
              <a:t>2 and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= (y</a:t>
            </a:r>
            <a:r>
              <a:rPr lang="en-US" baseline="-25000" dirty="0" smtClean="0"/>
              <a:t>0</a:t>
            </a:r>
            <a:r>
              <a:rPr lang="en-US" dirty="0" smtClean="0"/>
              <a:t>+y</a:t>
            </a:r>
            <a:r>
              <a:rPr lang="en-US" baseline="-25000" dirty="0" smtClean="0"/>
              <a:t>1</a:t>
            </a:r>
            <a:r>
              <a:rPr lang="en-US" dirty="0" smtClean="0"/>
              <a:t>)/2 + </a:t>
            </a:r>
            <a:r>
              <a:rPr lang="en-US" dirty="0" smtClean="0">
                <a:latin typeface="Symbol" pitchFamily="18" charset="2"/>
              </a:rPr>
              <a:t>d</a:t>
            </a:r>
          </a:p>
          <a:p>
            <a:pPr lvl="1"/>
            <a:r>
              <a:rPr lang="en-US" dirty="0" smtClean="0">
                <a:latin typeface="+mj-lt"/>
              </a:rPr>
              <a:t>Recur on the left and right intervals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2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704726"/>
            <a:ext cx="3568442" cy="24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r>
              <a:rPr lang="en-US" dirty="0" smtClean="0"/>
              <a:t>Recursive Midpoint Displacement </a:t>
            </a:r>
            <a:r>
              <a:rPr lang="en-US" dirty="0"/>
              <a:t>A</a:t>
            </a:r>
            <a:r>
              <a:rPr lang="en-US" dirty="0" smtClean="0"/>
              <a:t>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3138" y="3140968"/>
            <a:ext cx="7953829" cy="3539430"/>
          </a:xfrm>
          <a:prstGeom prst="rect">
            <a:avLst/>
          </a:prstGeom>
          <a:solidFill>
            <a:srgbClr val="E6F0F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fr-FR" sz="1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onsolas"/>
              </a:rPr>
              <a:t>curve</a:t>
            </a:r>
            <a:r>
              <a:rPr lang="fr-FR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fr-FR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onsolas"/>
              </a:rPr>
              <a:t>x0, 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fr-FR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onsolas"/>
              </a:rPr>
              <a:t>y0, 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fr-FR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onsolas"/>
              </a:rPr>
              <a:t>x1,</a:t>
            </a:r>
            <a:r>
              <a:rPr lang="fr-FR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fr-FR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onsolas"/>
              </a:rPr>
              <a:t>y1,</a:t>
            </a:r>
            <a:r>
              <a:rPr lang="fr-FR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fr-FR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onsolas"/>
              </a:rPr>
              <a:t>var) 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nsolas"/>
              </a:rPr>
              <a:t>   if</a:t>
            </a:r>
            <a:r>
              <a:rPr lang="en-US" sz="1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(x1 - x0 &lt; .005)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  {</a:t>
            </a:r>
            <a:endParaRPr lang="en-US" sz="1400" dirty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</a:rPr>
              <a:t>StdDraw.</a:t>
            </a:r>
            <a:r>
              <a:rPr lang="en-US" sz="1400" i="1" dirty="0" err="1" smtClean="0">
                <a:solidFill>
                  <a:srgbClr val="000000"/>
                </a:solidFill>
                <a:latin typeface="Consolas"/>
              </a:rPr>
              <a:t>line</a:t>
            </a:r>
            <a:r>
              <a:rPr lang="en-US" sz="1400" i="1" dirty="0" smtClean="0">
                <a:solidFill>
                  <a:srgbClr val="000000"/>
                </a:solidFill>
                <a:latin typeface="Consolas"/>
              </a:rPr>
              <a:t>(x0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, y0, x1, y1);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nsolas"/>
              </a:rPr>
              <a:t>      return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  }</a:t>
            </a:r>
            <a:endParaRPr lang="en-US" sz="1400" dirty="0">
              <a:latin typeface="Consolas"/>
            </a:endParaRPr>
          </a:p>
          <a:p>
            <a:endParaRPr lang="fr-FR" sz="1400" b="1" dirty="0" smtClean="0">
              <a:solidFill>
                <a:srgbClr val="7F0055"/>
              </a:solidFill>
              <a:latin typeface="Consolas"/>
            </a:endParaRPr>
          </a:p>
          <a:p>
            <a:r>
              <a:rPr lang="fr-FR" sz="1400" b="1" dirty="0" smtClean="0">
                <a:solidFill>
                  <a:srgbClr val="7F0055"/>
                </a:solidFill>
                <a:latin typeface="Consolas"/>
              </a:rPr>
              <a:t>   double</a:t>
            </a:r>
            <a:r>
              <a:rPr lang="fr-FR" sz="1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onsolas"/>
              </a:rPr>
              <a:t>xm</a:t>
            </a:r>
            <a:r>
              <a:rPr lang="fr-FR" sz="1400" dirty="0">
                <a:solidFill>
                  <a:srgbClr val="000000"/>
                </a:solidFill>
                <a:latin typeface="Consolas"/>
              </a:rPr>
              <a:t> = (x0 + x1) / 2.0;</a:t>
            </a:r>
          </a:p>
          <a:p>
            <a:r>
              <a:rPr lang="en-US" sz="1400" b="1" dirty="0" smtClean="0">
                <a:solidFill>
                  <a:srgbClr val="7F0055"/>
                </a:solidFill>
                <a:latin typeface="Consolas"/>
              </a:rPr>
              <a:t>   double</a:t>
            </a:r>
            <a:r>
              <a:rPr lang="en-US" sz="1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ym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= (y0 + y1) / 2.0;</a:t>
            </a:r>
          </a:p>
          <a:p>
            <a:endParaRPr lang="en-US" sz="14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</a:rPr>
              <a:t>ym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ym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StdRandom.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gaussian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(0, 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Math.sqrt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var</a:t>
            </a:r>
            <a:r>
              <a:rPr lang="en-US" sz="1400" i="1" dirty="0" smtClean="0">
                <a:solidFill>
                  <a:srgbClr val="000000"/>
                </a:solidFill>
                <a:latin typeface="Consolas"/>
              </a:rPr>
              <a:t>));</a:t>
            </a:r>
          </a:p>
          <a:p>
            <a:endParaRPr lang="en-US" sz="1400" i="1" dirty="0">
              <a:solidFill>
                <a:srgbClr val="000000"/>
              </a:solidFill>
              <a:latin typeface="Consolas"/>
            </a:endParaRPr>
          </a:p>
          <a:p>
            <a:r>
              <a:rPr lang="da-DK" sz="1400" i="1" dirty="0" smtClean="0">
                <a:solidFill>
                  <a:srgbClr val="000000"/>
                </a:solidFill>
                <a:latin typeface="Consolas"/>
              </a:rPr>
              <a:t>   curve(x0</a:t>
            </a:r>
            <a:r>
              <a:rPr lang="da-DK" sz="1400" i="1" dirty="0">
                <a:solidFill>
                  <a:srgbClr val="000000"/>
                </a:solidFill>
                <a:latin typeface="Consolas"/>
              </a:rPr>
              <a:t>, y0, xm, ym, var / 2.0);</a:t>
            </a:r>
          </a:p>
          <a:p>
            <a:r>
              <a:rPr lang="es-ES" sz="1400" i="1" dirty="0" smtClean="0">
                <a:solidFill>
                  <a:srgbClr val="000000"/>
                </a:solidFill>
                <a:latin typeface="Consolas"/>
              </a:rPr>
              <a:t>   curve(</a:t>
            </a:r>
            <a:r>
              <a:rPr lang="es-ES" sz="1400" i="1" dirty="0" err="1" smtClean="0">
                <a:solidFill>
                  <a:srgbClr val="000000"/>
                </a:solidFill>
                <a:latin typeface="Consolas"/>
              </a:rPr>
              <a:t>xm</a:t>
            </a:r>
            <a:r>
              <a:rPr lang="es-ES" sz="14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s-ES" sz="1400" i="1" dirty="0" err="1">
                <a:solidFill>
                  <a:srgbClr val="000000"/>
                </a:solidFill>
                <a:latin typeface="Consolas"/>
              </a:rPr>
              <a:t>ym</a:t>
            </a:r>
            <a:r>
              <a:rPr lang="es-ES" sz="1400" i="1" dirty="0">
                <a:solidFill>
                  <a:srgbClr val="000000"/>
                </a:solidFill>
                <a:latin typeface="Consolas"/>
              </a:rPr>
              <a:t>, x1, y1, </a:t>
            </a:r>
            <a:r>
              <a:rPr lang="es-ES" sz="1400" i="1" dirty="0" err="1">
                <a:solidFill>
                  <a:srgbClr val="000000"/>
                </a:solidFill>
                <a:latin typeface="Consolas"/>
              </a:rPr>
              <a:t>var</a:t>
            </a:r>
            <a:r>
              <a:rPr lang="es-ES" sz="1400" i="1" dirty="0">
                <a:solidFill>
                  <a:srgbClr val="000000"/>
                </a:solidFill>
                <a:latin typeface="Consolas"/>
              </a:rPr>
              <a:t> / 2.0);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/>
              </a:rPr>
              <a:t>}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61622" y="6093296"/>
            <a:ext cx="1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reduction step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14710" y="6170216"/>
            <a:ext cx="746912" cy="48046"/>
          </a:xfrm>
          <a:custGeom>
            <a:avLst/>
            <a:gdLst>
              <a:gd name="connsiteX0" fmla="*/ 1472540 w 1472540"/>
              <a:gd name="connsiteY0" fmla="*/ 252979 h 252979"/>
              <a:gd name="connsiteX1" fmla="*/ 724394 w 1472540"/>
              <a:gd name="connsiteY1" fmla="*/ 3597 h 252979"/>
              <a:gd name="connsiteX2" fmla="*/ 0 w 1472540"/>
              <a:gd name="connsiteY2" fmla="*/ 98599 h 252979"/>
              <a:gd name="connsiteX3" fmla="*/ 0 w 1472540"/>
              <a:gd name="connsiteY3" fmla="*/ 98599 h 2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540" h="252979">
                <a:moveTo>
                  <a:pt x="1472540" y="252979"/>
                </a:moveTo>
                <a:cubicBezTo>
                  <a:pt x="1221178" y="141153"/>
                  <a:pt x="969817" y="29327"/>
                  <a:pt x="724394" y="3597"/>
                </a:cubicBezTo>
                <a:cubicBezTo>
                  <a:pt x="478971" y="-22133"/>
                  <a:pt x="0" y="98599"/>
                  <a:pt x="0" y="98599"/>
                </a:cubicBezTo>
                <a:lnTo>
                  <a:pt x="0" y="98599"/>
                </a:lnTo>
              </a:path>
            </a:pathLst>
          </a:custGeom>
          <a:noFill/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61622" y="4005064"/>
            <a:ext cx="1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14710" y="4081984"/>
            <a:ext cx="746912" cy="48046"/>
          </a:xfrm>
          <a:custGeom>
            <a:avLst/>
            <a:gdLst>
              <a:gd name="connsiteX0" fmla="*/ 1472540 w 1472540"/>
              <a:gd name="connsiteY0" fmla="*/ 252979 h 252979"/>
              <a:gd name="connsiteX1" fmla="*/ 724394 w 1472540"/>
              <a:gd name="connsiteY1" fmla="*/ 3597 h 252979"/>
              <a:gd name="connsiteX2" fmla="*/ 0 w 1472540"/>
              <a:gd name="connsiteY2" fmla="*/ 98599 h 252979"/>
              <a:gd name="connsiteX3" fmla="*/ 0 w 1472540"/>
              <a:gd name="connsiteY3" fmla="*/ 98599 h 2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540" h="252979">
                <a:moveTo>
                  <a:pt x="1472540" y="252979"/>
                </a:moveTo>
                <a:cubicBezTo>
                  <a:pt x="1221178" y="141153"/>
                  <a:pt x="969817" y="29327"/>
                  <a:pt x="724394" y="3597"/>
                </a:cubicBezTo>
                <a:cubicBezTo>
                  <a:pt x="478971" y="-22133"/>
                  <a:pt x="0" y="98599"/>
                  <a:pt x="0" y="98599"/>
                </a:cubicBezTo>
                <a:lnTo>
                  <a:pt x="0" y="98599"/>
                </a:lnTo>
              </a:path>
            </a:pathLst>
          </a:custGeom>
          <a:noFill/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717032"/>
            <a:ext cx="4156682" cy="289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8780"/>
            <a:ext cx="8229600" cy="5009964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Same idea, but in 2D</a:t>
            </a:r>
          </a:p>
          <a:p>
            <a:pPr lvl="1"/>
            <a:r>
              <a:rPr lang="en-US" sz="2400" dirty="0" smtClean="0"/>
              <a:t>Each corner of square has some </a:t>
            </a:r>
            <a:r>
              <a:rPr lang="en-US" sz="2400" dirty="0" smtClean="0"/>
              <a:t>color </a:t>
            </a:r>
            <a:r>
              <a:rPr lang="en-US" sz="2400" dirty="0" smtClean="0"/>
              <a:t>value </a:t>
            </a:r>
          </a:p>
          <a:p>
            <a:pPr lvl="1"/>
            <a:r>
              <a:rPr lang="en-US" sz="2400" dirty="0" smtClean="0"/>
              <a:t>Divide into four sub-squares</a:t>
            </a:r>
          </a:p>
          <a:p>
            <a:pPr lvl="1"/>
            <a:r>
              <a:rPr lang="en-US" sz="2400" dirty="0" smtClean="0"/>
              <a:t>New corners: </a:t>
            </a:r>
            <a:r>
              <a:rPr lang="en-US" sz="2400" dirty="0" err="1" smtClean="0"/>
              <a:t>avg</a:t>
            </a:r>
            <a:r>
              <a:rPr lang="en-US" sz="2400" dirty="0" smtClean="0"/>
              <a:t> of original corners, or all 4 + random </a:t>
            </a:r>
          </a:p>
          <a:p>
            <a:pPr lvl="1"/>
            <a:r>
              <a:rPr lang="en-US" sz="2400" dirty="0" smtClean="0"/>
              <a:t>Recur on four sub-squares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8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30" y="3276600"/>
            <a:ext cx="2926080" cy="2926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35A-AF89-43E7-9737-D7524605B5B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54000"/>
            <a:ext cx="2926080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30" y="254000"/>
            <a:ext cx="2926080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276600"/>
            <a:ext cx="2926080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10" y="254000"/>
            <a:ext cx="2926080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10" y="327660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35A-AF89-43E7-9737-D7524605B5B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http://upload.wikimedia.org/wikipedia/commons/8/8b/Fractal_terrain_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" y="43368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Brownian Landscape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4451013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271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8120062" cy="475739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Divide and conquer paradigm</a:t>
            </a:r>
          </a:p>
          <a:p>
            <a:pPr lvl="1"/>
            <a:r>
              <a:rPr lang="en-US" dirty="0" smtClean="0"/>
              <a:t>Break big problem into small sub-problems</a:t>
            </a:r>
          </a:p>
          <a:p>
            <a:pPr lvl="1"/>
            <a:r>
              <a:rPr lang="en-US" dirty="0" smtClean="0"/>
              <a:t>Solve sub-problems recursively</a:t>
            </a:r>
          </a:p>
          <a:p>
            <a:pPr lvl="1"/>
            <a:r>
              <a:rPr lang="en-US" dirty="0" smtClean="0"/>
              <a:t>Combine results</a:t>
            </a:r>
          </a:p>
          <a:p>
            <a:pPr lvl="1"/>
            <a:endParaRPr lang="en-US" sz="44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Used to solve many important problems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orting things, </a:t>
            </a:r>
            <a:r>
              <a:rPr lang="en-US" dirty="0" err="1" smtClean="0"/>
              <a:t>mergesort</a:t>
            </a:r>
            <a:r>
              <a:rPr lang="en-US" dirty="0" smtClean="0"/>
              <a:t>: O(N log N)</a:t>
            </a:r>
          </a:p>
          <a:p>
            <a:pPr lvl="1"/>
            <a:r>
              <a:rPr lang="en-US" dirty="0" smtClean="0"/>
              <a:t>Parsing programming languages</a:t>
            </a:r>
          </a:p>
          <a:p>
            <a:pPr lvl="1"/>
            <a:r>
              <a:rPr lang="en-US" dirty="0" smtClean="0"/>
              <a:t>Discrete FFT, signal processing</a:t>
            </a:r>
          </a:p>
          <a:p>
            <a:pPr lvl="1"/>
            <a:r>
              <a:rPr lang="en-US" dirty="0" smtClean="0"/>
              <a:t>Multiplying large numbers</a:t>
            </a:r>
          </a:p>
          <a:p>
            <a:pPr lvl="1"/>
            <a:r>
              <a:rPr lang="en-US" dirty="0" smtClean="0"/>
              <a:t>Traversing multiply linked structures (stay tuned)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407" y="2663150"/>
            <a:ext cx="4399450" cy="1200329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 smtClean="0"/>
              <a:t>“</a:t>
            </a:r>
            <a:r>
              <a:rPr lang="en-US" sz="2400" dirty="0" smtClean="0">
                <a:latin typeface="+mn-lt"/>
                <a:cs typeface="Times New Roman" pitchFamily="18" charset="0"/>
              </a:rPr>
              <a:t>Divide et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impera</a:t>
            </a:r>
            <a:r>
              <a:rPr lang="en-US" sz="2400" dirty="0" smtClean="0">
                <a:latin typeface="+mn-lt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Vendi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vidi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vici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.</a:t>
            </a:r>
            <a:r>
              <a:rPr lang="ja-JP" altLang="en-US" sz="2400" dirty="0" smtClean="0"/>
              <a:t>”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algn="r"/>
            <a:r>
              <a:rPr lang="en-US" sz="2400" i="1" dirty="0" smtClean="0">
                <a:latin typeface="+mn-lt"/>
                <a:cs typeface="Times New Roman" pitchFamily="18" charset="0"/>
              </a:rPr>
              <a:t>-Julius Caesar</a:t>
            </a:r>
            <a:endParaRPr lang="en-US" sz="2400" i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5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Conquer: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48780"/>
            <a:ext cx="8892220" cy="79549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Goal: </a:t>
            </a:r>
            <a:r>
              <a:rPr lang="en-US" dirty="0" smtClean="0">
                <a:solidFill>
                  <a:srgbClr val="FF0000"/>
                </a:solidFill>
              </a:rPr>
              <a:t>Sort by number, ignore suit, aces high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File:Playing card heart 9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59" y="197200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Playing card spade 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70" y="1965919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le:Playing card spade 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70" y="197200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ile:Playing card heart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4" y="1976347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ile:Playing card club Q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54" y="1973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ile:Playing card diamond K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94" y="1973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File:Playing card diamond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74" y="197200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File:Playing card heart J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98" y="1973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50" y="1966187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6670" y="3161954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74" y="459367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19" y="47722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78" y="4936201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94" y="514813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94" y="5362921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2990" y="6338081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Unsorted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70" y="47214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50" y="4959434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74" y="5159721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70" y="5365566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06750" y="6338081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Unsorted pile #2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5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38529" y="285237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4" y="253295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00" y="237621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80" y="255327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828800" y="4307840"/>
            <a:ext cx="5262880" cy="707886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Merging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Take card from whichever pile has lowest card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4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4" y="253295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00" y="237621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4" y="253295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84" y="233557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5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09" y="21628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5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88" y="19610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9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44" y="17985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3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4" y="52529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2164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4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5757989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55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4" y="5466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4" y="52529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200436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1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File:Playing card spade 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5682285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le:Playing card diamond 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4" y="546628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ile:Playing card club Q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4" y="525292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le:Playing card heart J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8" y="507004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le:Playing card heart 9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29" y="48552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File:Playing card diamond 7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46520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ile:Playing card heart 7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442271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File:Playing card spade 4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0" y="4245652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7719C9-27B2-40AA-8020-2B780C6C642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52400"/>
            <a:ext cx="4653280" cy="1323439"/>
          </a:xfrm>
          <a:prstGeom prst="rect">
            <a:avLst/>
          </a:prstGeom>
          <a:solidFill>
            <a:srgbClr val="FCFF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Split in half (or as close as possible)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Give each half to somebody to sort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Take two halves and merge together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84912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2880" y="349504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Sorted pile #2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" name="Picture 20" descr="File:Playing card spade 2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0" y="4046793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8364" y="3977285"/>
            <a:ext cx="4450080" cy="1354217"/>
          </a:xfrm>
          <a:prstGeom prst="rect">
            <a:avLst/>
          </a:prstGeom>
          <a:solidFill>
            <a:srgbClr val="E6F0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many operations to do the merge?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Linear in the number of cards, O(N)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But how did pile 1 and 2 get sorted?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7190" y="5466280"/>
            <a:ext cx="3935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Recursively of course!</a:t>
            </a:r>
          </a:p>
          <a:p>
            <a:endParaRPr lang="en-US" sz="1000" dirty="0" smtClean="0"/>
          </a:p>
          <a:p>
            <a:r>
              <a:rPr lang="en-US" sz="2000" dirty="0" smtClean="0"/>
              <a:t>Split each pile into two halves, give to different people to sort.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0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Merge sort algorithm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6170298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61348"/>
            <a:ext cx="2133600" cy="303002"/>
          </a:xfrm>
        </p:spPr>
        <p:txBody>
          <a:bodyPr/>
          <a:lstStyle/>
          <a:p>
            <a:fld id="{5C7719C9-27B2-40AA-8020-2B780C6C6423}" type="slidenum">
              <a:rPr lang="en-US" sz="1200" smtClean="0"/>
              <a:pPr/>
              <a:t>42</a:t>
            </a:fld>
            <a:endParaRPr lang="en-US" sz="1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2160" y="3897052"/>
            <a:ext cx="3024336" cy="2664296"/>
          </a:xfrm>
          <a:prstGeom prst="rect">
            <a:avLst/>
          </a:prstGeom>
          <a:solidFill>
            <a:srgbClr val="E6EDF6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How many split levels</a:t>
            </a:r>
            <a:r>
              <a:rPr lang="en-US" sz="20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(log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How many merge levels?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O(log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Operations per level?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O(N)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Total operations?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O(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log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2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1"/>
            <a:ext cx="8229600" cy="490195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Recursion</a:t>
            </a:r>
          </a:p>
          <a:p>
            <a:pPr lvl="1"/>
            <a:r>
              <a:rPr lang="en-US" dirty="0"/>
              <a:t>A method calling itself:</a:t>
            </a:r>
          </a:p>
          <a:p>
            <a:pPr lvl="2"/>
            <a:r>
              <a:rPr lang="en-US" dirty="0"/>
              <a:t>Sometimes just once, e.g. binary search</a:t>
            </a:r>
          </a:p>
          <a:p>
            <a:pPr lvl="2"/>
            <a:r>
              <a:rPr lang="en-US" dirty="0"/>
              <a:t>Sometimes twice, e.g. </a:t>
            </a:r>
            <a:r>
              <a:rPr lang="en-US" dirty="0" err="1"/>
              <a:t>mergesort</a:t>
            </a:r>
            <a:endParaRPr lang="en-US" dirty="0"/>
          </a:p>
          <a:p>
            <a:pPr lvl="2"/>
            <a:r>
              <a:rPr lang="en-US" dirty="0"/>
              <a:t>Sometimes multiple times, e.g. H-tree</a:t>
            </a:r>
          </a:p>
          <a:p>
            <a:pPr lvl="1"/>
            <a:r>
              <a:rPr lang="en-US" dirty="0"/>
              <a:t>All good recursion must come to an end:</a:t>
            </a:r>
          </a:p>
          <a:p>
            <a:pPr lvl="2"/>
            <a:r>
              <a:rPr lang="en-US" dirty="0"/>
              <a:t>Base case that does NOT call itself recursively</a:t>
            </a:r>
          </a:p>
          <a:p>
            <a:pPr lvl="1"/>
            <a:r>
              <a:rPr lang="en-US" dirty="0"/>
              <a:t>A powerful tool in computer science:</a:t>
            </a:r>
          </a:p>
          <a:p>
            <a:pPr lvl="2"/>
            <a:r>
              <a:rPr lang="en-US" dirty="0"/>
              <a:t>Allows elegant and easy to understand algorithms</a:t>
            </a:r>
          </a:p>
          <a:p>
            <a:pPr lvl="2"/>
            <a:r>
              <a:rPr lang="en-US" dirty="0"/>
              <a:t>(Once you get your head around it)</a:t>
            </a:r>
          </a:p>
          <a:p>
            <a:endParaRPr lang="en-US" dirty="0"/>
          </a:p>
        </p:txBody>
      </p:sp>
      <p:pic>
        <p:nvPicPr>
          <p:cNvPr id="5" name="Picture 4" descr="question_mark_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38" y="1554886"/>
            <a:ext cx="23447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1434002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2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41097831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5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1205710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mystery(1-1)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latin typeface="Consolas" panose="020B0609020204030204" pitchFamily="49" charset="0"/>
              </a:rPr>
              <a:t>//Pop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//Push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/>
              <a:t>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6844623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mystery(1-1)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5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Walkthrough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8242581"/>
              </p:ext>
            </p:extLst>
          </p:nvPr>
        </p:nvGraphicFramePr>
        <p:xfrm>
          <a:off x="5815995" y="1448780"/>
          <a:ext cx="31233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365">
                  <a:extLst>
                    <a:ext uri="{9D8B030D-6E8A-4147-A177-3AD203B41FA5}">
                      <a16:colId xmlns="" xmlns:a16="http://schemas.microsoft.com/office/drawing/2014/main" val="3860459754"/>
                    </a:ext>
                  </a:extLst>
                </a:gridCol>
                <a:gridCol w="1126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7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76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5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5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mystery(2-1)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45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mystery(3-1)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mystery(3)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4428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0768"/>
            <a:ext cx="5503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public class </a:t>
            </a:r>
            <a:r>
              <a:rPr lang="en-US" b="1" dirty="0" err="1">
                <a:latin typeface="Consolas" panose="020B0609020204030204" pitchFamily="49" charset="0"/>
              </a:rPr>
              <a:t>RecursiveMystery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mystery(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n)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System.</a:t>
            </a:r>
            <a:r>
              <a:rPr lang="en-US" b="1" i="1" dirty="0" err="1">
                <a:latin typeface="Consolas" panose="020B0609020204030204" pitchFamily="49" charset="0"/>
              </a:rPr>
              <a:t>out.println</a:t>
            </a:r>
            <a:r>
              <a:rPr lang="en-US" b="1" i="1" dirty="0">
                <a:latin typeface="Consolas" panose="020B0609020204030204" pitchFamily="49" charset="0"/>
              </a:rPr>
              <a:t>(n);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(n &lt;= 0)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return;  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//Pop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- 1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mystery(n - 2);  </a:t>
            </a:r>
            <a:r>
              <a:rPr lang="en-US" dirty="0" smtClean="0">
                <a:latin typeface="Consolas" panose="020B0609020204030204" pitchFamily="49" charset="0"/>
              </a:rPr>
              <a:t>//Push</a:t>
            </a:r>
            <a:r>
              <a:rPr lang="en-US" i="1" dirty="0" smtClean="0">
                <a:latin typeface="Consolas" panose="020B0609020204030204" pitchFamily="49" charset="0"/>
              </a:rPr>
              <a:t>      </a:t>
            </a:r>
            <a:endParaRPr lang="en-US" i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}  //Pop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public static void main(String[] </a:t>
            </a:r>
            <a:r>
              <a:rPr lang="en-US" b="1" dirty="0" err="1">
                <a:latin typeface="Consolas" panose="020B0609020204030204" pitchFamily="49" charset="0"/>
              </a:rPr>
              <a:t>args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     </a:t>
            </a:r>
            <a:r>
              <a:rPr lang="en-US" i="1" dirty="0">
                <a:latin typeface="Consolas" panose="020B0609020204030204" pitchFamily="49" charset="0"/>
              </a:rPr>
              <a:t>mystery(3</a:t>
            </a:r>
            <a:r>
              <a:rPr lang="en-US" i="1" dirty="0" smtClean="0">
                <a:latin typeface="Consolas" panose="020B0609020204030204" pitchFamily="49" charset="0"/>
              </a:rPr>
              <a:t>);  </a:t>
            </a:r>
            <a:r>
              <a:rPr lang="en-US" dirty="0" smtClean="0">
                <a:latin typeface="Consolas" panose="020B0609020204030204" pitchFamily="49" charset="0"/>
              </a:rPr>
              <a:t>//Push 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} //Pop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examples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30168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13507</TotalTime>
  <Words>2730</Words>
  <Application>Microsoft Office PowerPoint</Application>
  <PresentationFormat>Letter Paper (8.5x11 in)</PresentationFormat>
  <Paragraphs>828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Civic</vt:lpstr>
      <vt:lpstr>Recursion II</vt:lpstr>
      <vt:lpstr>Outline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Recursion Walkthrough</vt:lpstr>
      <vt:lpstr>Brownian Motion</vt:lpstr>
      <vt:lpstr>Simulating Brownian Motion</vt:lpstr>
      <vt:lpstr>Recursive Midpoint Displacement Algorithm</vt:lpstr>
      <vt:lpstr>Plasma Cloud</vt:lpstr>
      <vt:lpstr>PowerPoint Presentation</vt:lpstr>
      <vt:lpstr>PowerPoint Presentation</vt:lpstr>
      <vt:lpstr>Divide and Conquer</vt:lpstr>
      <vt:lpstr>Divide and Conquer: 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 and Programming in Java</dc:title>
  <dc:creator>keith</dc:creator>
  <cp:lastModifiedBy>Van Dyne, Michele</cp:lastModifiedBy>
  <cp:revision>892</cp:revision>
  <cp:lastPrinted>2017-03-03T15:11:26Z</cp:lastPrinted>
  <dcterms:created xsi:type="dcterms:W3CDTF">2011-08-10T04:05:27Z</dcterms:created>
  <dcterms:modified xsi:type="dcterms:W3CDTF">2017-03-03T15:46:02Z</dcterms:modified>
</cp:coreProperties>
</file>